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323" r:id="rId2"/>
    <p:sldId id="310" r:id="rId3"/>
    <p:sldId id="321" r:id="rId4"/>
    <p:sldId id="318" r:id="rId5"/>
    <p:sldId id="317" r:id="rId6"/>
    <p:sldId id="320" r:id="rId7"/>
    <p:sldId id="322" r:id="rId8"/>
    <p:sldId id="31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C18F4B-15AF-44A0-A0C8-5FE43DDE5EFA}" v="6" dt="2024-08-02T15:35:45.0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6540" autoAdjust="0"/>
  </p:normalViewPr>
  <p:slideViewPr>
    <p:cSldViewPr snapToGrid="0">
      <p:cViewPr varScale="1">
        <p:scale>
          <a:sx n="60" d="100"/>
          <a:sy n="60" d="100"/>
        </p:scale>
        <p:origin x="908" y="48"/>
      </p:cViewPr>
      <p:guideLst/>
    </p:cSldViewPr>
  </p:slideViewPr>
  <p:notesTextViewPr>
    <p:cViewPr>
      <p:scale>
        <a:sx n="1" d="1"/>
        <a:sy n="1" d="1"/>
      </p:scale>
      <p:origin x="0" y="0"/>
    </p:cViewPr>
  </p:notesTextViewPr>
  <p:notesViewPr>
    <p:cSldViewPr snapToGrid="0">
      <p:cViewPr>
        <p:scale>
          <a:sx n="125" d="100"/>
          <a:sy n="125" d="100"/>
        </p:scale>
        <p:origin x="3006"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AC2F23-7891-49E0-B796-9731F0DB92C5}" type="datetimeFigureOut">
              <a:rPr lang="en-US" smtClean="0"/>
              <a:t>8/6/2024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560F9E-FC51-4C82-922A-07FA02126225}" type="slidenum">
              <a:rPr lang="en-US" smtClean="0"/>
              <a:t>‹#›</a:t>
            </a:fld>
            <a:endParaRPr lang="en-US"/>
          </a:p>
        </p:txBody>
      </p:sp>
    </p:spTree>
    <p:extLst>
      <p:ext uri="{BB962C8B-B14F-4D97-AF65-F5344CB8AC3E}">
        <p14:creationId xmlns:p14="http://schemas.microsoft.com/office/powerpoint/2010/main" val="492020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a:p>
        </p:txBody>
      </p:sp>
      <p:sp>
        <p:nvSpPr>
          <p:cNvPr id="4" name="Slide Number Placeholder 3"/>
          <p:cNvSpPr>
            <a:spLocks noGrp="1"/>
          </p:cNvSpPr>
          <p:nvPr>
            <p:ph type="sldNum" sz="quarter" idx="10"/>
          </p:nvPr>
        </p:nvSpPr>
        <p:spPr/>
        <p:txBody>
          <a:bodyPr/>
          <a:lstStyle/>
          <a:p>
            <a:pPr defTabSz="931774" fontAlgn="base">
              <a:spcBef>
                <a:spcPct val="0"/>
              </a:spcBef>
              <a:spcAft>
                <a:spcPct val="0"/>
              </a:spcAft>
              <a:defRPr/>
            </a:pPr>
            <a:fld id="{0540A944-756D-41E0-BF2E-E77EE7EA1FF6}" type="slidenum">
              <a:rPr lang="en-US" altLang="en-US">
                <a:solidFill>
                  <a:prstClr val="black"/>
                </a:solidFill>
                <a:latin typeface="Arial" panose="020B0604020202020204" pitchFamily="34" charset="0"/>
                <a:cs typeface="Arial" panose="020B0604020202020204" pitchFamily="34" charset="0"/>
              </a:rPr>
              <a:pPr defTabSz="931774" fontAlgn="base">
                <a:spcBef>
                  <a:spcPct val="0"/>
                </a:spcBef>
                <a:spcAft>
                  <a:spcPct val="0"/>
                </a:spcAft>
                <a:defRPr/>
              </a:pPr>
              <a:t>1</a:t>
            </a:fld>
            <a:endParaRPr lang="en-US" altLang="en-US">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5320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a:p>
        </p:txBody>
      </p:sp>
      <p:sp>
        <p:nvSpPr>
          <p:cNvPr id="4" name="Slide Number Placeholder 3"/>
          <p:cNvSpPr>
            <a:spLocks noGrp="1"/>
          </p:cNvSpPr>
          <p:nvPr>
            <p:ph type="sldNum" sz="quarter" idx="10"/>
          </p:nvPr>
        </p:nvSpPr>
        <p:spPr/>
        <p:txBody>
          <a:bodyPr/>
          <a:lstStyle/>
          <a:p>
            <a:pPr defTabSz="931774" fontAlgn="base">
              <a:spcBef>
                <a:spcPct val="0"/>
              </a:spcBef>
              <a:spcAft>
                <a:spcPct val="0"/>
              </a:spcAft>
              <a:defRPr/>
            </a:pPr>
            <a:fld id="{0540A944-756D-41E0-BF2E-E77EE7EA1FF6}" type="slidenum">
              <a:rPr lang="en-US" altLang="en-US">
                <a:solidFill>
                  <a:prstClr val="black"/>
                </a:solidFill>
                <a:latin typeface="Arial" panose="020B0604020202020204" pitchFamily="34" charset="0"/>
                <a:cs typeface="Arial" panose="020B0604020202020204" pitchFamily="34" charset="0"/>
              </a:rPr>
              <a:pPr defTabSz="931774" fontAlgn="base">
                <a:spcBef>
                  <a:spcPct val="0"/>
                </a:spcBef>
                <a:spcAft>
                  <a:spcPct val="0"/>
                </a:spcAft>
                <a:defRPr/>
              </a:pPr>
              <a:t>2</a:t>
            </a:fld>
            <a:endParaRPr lang="en-US" altLang="en-US">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9426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a:p>
        </p:txBody>
      </p:sp>
      <p:sp>
        <p:nvSpPr>
          <p:cNvPr id="4" name="Slide Number Placeholder 3"/>
          <p:cNvSpPr>
            <a:spLocks noGrp="1"/>
          </p:cNvSpPr>
          <p:nvPr>
            <p:ph type="sldNum" sz="quarter" idx="10"/>
          </p:nvPr>
        </p:nvSpPr>
        <p:spPr/>
        <p:txBody>
          <a:bodyPr/>
          <a:lstStyle/>
          <a:p>
            <a:pPr defTabSz="931774" fontAlgn="base">
              <a:spcBef>
                <a:spcPct val="0"/>
              </a:spcBef>
              <a:spcAft>
                <a:spcPct val="0"/>
              </a:spcAft>
              <a:defRPr/>
            </a:pPr>
            <a:fld id="{0540A944-756D-41E0-BF2E-E77EE7EA1FF6}" type="slidenum">
              <a:rPr lang="en-US" altLang="en-US">
                <a:solidFill>
                  <a:prstClr val="black"/>
                </a:solidFill>
                <a:latin typeface="Arial" panose="020B0604020202020204" pitchFamily="34" charset="0"/>
                <a:cs typeface="Arial" panose="020B0604020202020204" pitchFamily="34" charset="0"/>
              </a:rPr>
              <a:pPr defTabSz="931774" fontAlgn="base">
                <a:spcBef>
                  <a:spcPct val="0"/>
                </a:spcBef>
                <a:spcAft>
                  <a:spcPct val="0"/>
                </a:spcAft>
                <a:defRPr/>
              </a:pPr>
              <a:t>3</a:t>
            </a:fld>
            <a:endParaRPr lang="en-US" altLang="en-US">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4388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Phone system was installed and came with some pros and cons</a:t>
            </a:r>
          </a:p>
          <a:p>
            <a:r>
              <a:rPr lang="en-US" dirty="0"/>
              <a:t> - (Pro) Vast increase in reliability (VOIP) so no longer have issues with phone lines down and days of call center unable to receive incoming calls</a:t>
            </a:r>
          </a:p>
          <a:p>
            <a:r>
              <a:rPr lang="en-US" dirty="0"/>
              <a:t> - (Pro) Additional metrics that help us measure efficiency and quality of phone calls received</a:t>
            </a:r>
          </a:p>
          <a:p>
            <a:r>
              <a:rPr lang="en-US" dirty="0"/>
              <a:t> - (Con) Limited number of people on hold</a:t>
            </a:r>
          </a:p>
          <a:p>
            <a:r>
              <a:rPr lang="en-US" dirty="0"/>
              <a:t> - (Con) Unable to transfer internally to other phone lines</a:t>
            </a:r>
          </a:p>
          <a:p>
            <a:endParaRPr lang="en-US" dirty="0"/>
          </a:p>
          <a:p>
            <a:r>
              <a:rPr lang="en-US" dirty="0"/>
              <a:t>Automation of VA Compensation in Direct Access continues </a:t>
            </a:r>
          </a:p>
          <a:p>
            <a:r>
              <a:rPr lang="en-US" dirty="0"/>
              <a:t>One of the initiatives we did not identify last year but has been a </a:t>
            </a:r>
          </a:p>
        </p:txBody>
      </p:sp>
      <p:sp>
        <p:nvSpPr>
          <p:cNvPr id="4" name="Slide Number Placeholder 3"/>
          <p:cNvSpPr>
            <a:spLocks noGrp="1"/>
          </p:cNvSpPr>
          <p:nvPr>
            <p:ph type="sldNum" sz="quarter" idx="5"/>
          </p:nvPr>
        </p:nvSpPr>
        <p:spPr/>
        <p:txBody>
          <a:bodyPr/>
          <a:lstStyle/>
          <a:p>
            <a:fld id="{0B560F9E-FC51-4C82-922A-07FA02126225}" type="slidenum">
              <a:rPr lang="en-US" smtClean="0"/>
              <a:t>4</a:t>
            </a:fld>
            <a:endParaRPr lang="en-US"/>
          </a:p>
        </p:txBody>
      </p:sp>
    </p:spTree>
    <p:extLst>
      <p:ext uri="{BB962C8B-B14F-4D97-AF65-F5344CB8AC3E}">
        <p14:creationId xmlns:p14="http://schemas.microsoft.com/office/powerpoint/2010/main" val="450630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dirty="0">
                <a:latin typeface="Calibri" panose="020F0502020204030204" pitchFamily="34" charset="0"/>
                <a:ea typeface="Aptos" panose="020B0004020202020204" pitchFamily="34" charset="0"/>
                <a:cs typeface="Calibri" panose="020F0502020204030204" pitchFamily="34" charset="0"/>
              </a:rPr>
              <a:t>Over 9000 </a:t>
            </a:r>
            <a:r>
              <a:rPr lang="en-US" sz="1800" u="sng" dirty="0">
                <a:latin typeface="Calibri" panose="020F0502020204030204" pitchFamily="34" charset="0"/>
                <a:ea typeface="Aptos" panose="020B0004020202020204" pitchFamily="34" charset="0"/>
                <a:cs typeface="Calibri" panose="020F0502020204030204" pitchFamily="34" charset="0"/>
              </a:rPr>
              <a:t>less</a:t>
            </a:r>
            <a:r>
              <a:rPr lang="en-US" sz="1800" dirty="0">
                <a:latin typeface="Calibri" panose="020F0502020204030204" pitchFamily="34" charset="0"/>
                <a:ea typeface="Aptos" panose="020B0004020202020204" pitchFamily="34" charset="0"/>
                <a:cs typeface="Calibri" panose="020F0502020204030204" pitchFamily="34" charset="0"/>
              </a:rPr>
              <a:t> abandoned phone calls</a:t>
            </a:r>
          </a:p>
          <a:p>
            <a:r>
              <a:rPr lang="en-US" sz="1800" dirty="0">
                <a:latin typeface="Calibri" panose="020F0502020204030204" pitchFamily="34" charset="0"/>
                <a:ea typeface="Aptos" panose="020B0004020202020204" pitchFamily="34" charset="0"/>
                <a:cs typeface="Calibri" panose="020F0502020204030204" pitchFamily="34" charset="0"/>
              </a:rPr>
              <a:t>Processed 2,069 more tickets</a:t>
            </a:r>
          </a:p>
          <a:p>
            <a:r>
              <a:rPr lang="en-US" sz="1800" dirty="0">
                <a:latin typeface="Calibri" panose="020F0502020204030204" pitchFamily="34" charset="0"/>
                <a:ea typeface="Aptos" panose="020B0004020202020204" pitchFamily="34" charset="0"/>
                <a:cs typeface="Calibri" panose="020F0502020204030204" pitchFamily="34" charset="0"/>
              </a:rPr>
              <a:t>Completed 5,918 more password reset requests</a:t>
            </a:r>
          </a:p>
          <a:p>
            <a:r>
              <a:rPr lang="en-US" sz="1800" dirty="0">
                <a:latin typeface="Calibri" panose="020F0502020204030204" pitchFamily="34" charset="0"/>
                <a:ea typeface="Aptos" panose="020B0004020202020204" pitchFamily="34" charset="0"/>
                <a:cs typeface="Calibri" panose="020F0502020204030204" pitchFamily="34" charset="0"/>
              </a:rPr>
              <a:t>523 duplicate 1099Rs were requested</a:t>
            </a:r>
          </a:p>
          <a:p>
            <a:pPr lvl="1"/>
            <a:r>
              <a:rPr lang="en-US" dirty="0">
                <a:effectLst/>
                <a:latin typeface="Calibri" panose="020F0502020204030204" pitchFamily="34" charset="0"/>
                <a:ea typeface="Aptos" panose="020B0004020202020204" pitchFamily="34" charset="0"/>
                <a:cs typeface="Calibri" panose="020F0502020204030204" pitchFamily="34" charset="0"/>
              </a:rPr>
              <a:t>Compared to 2,756 the year before  </a:t>
            </a:r>
          </a:p>
        </p:txBody>
      </p:sp>
      <p:sp>
        <p:nvSpPr>
          <p:cNvPr id="4" name="Slide Number Placeholder 3"/>
          <p:cNvSpPr>
            <a:spLocks noGrp="1"/>
          </p:cNvSpPr>
          <p:nvPr>
            <p:ph type="sldNum" sz="quarter" idx="10"/>
          </p:nvPr>
        </p:nvSpPr>
        <p:spPr/>
        <p:txBody>
          <a:bodyPr/>
          <a:lstStyle/>
          <a:p>
            <a:pPr defTabSz="931774" fontAlgn="base">
              <a:spcBef>
                <a:spcPct val="0"/>
              </a:spcBef>
              <a:spcAft>
                <a:spcPct val="0"/>
              </a:spcAft>
              <a:defRPr/>
            </a:pPr>
            <a:fld id="{0540A944-756D-41E0-BF2E-E77EE7EA1FF6}" type="slidenum">
              <a:rPr lang="en-US" altLang="en-US">
                <a:solidFill>
                  <a:prstClr val="black"/>
                </a:solidFill>
                <a:latin typeface="Arial" panose="020B0604020202020204" pitchFamily="34" charset="0"/>
                <a:cs typeface="Arial" panose="020B0604020202020204" pitchFamily="34" charset="0"/>
              </a:rPr>
              <a:pPr defTabSz="931774" fontAlgn="base">
                <a:spcBef>
                  <a:spcPct val="0"/>
                </a:spcBef>
                <a:spcAft>
                  <a:spcPct val="0"/>
                </a:spcAft>
                <a:defRPr/>
              </a:pPr>
              <a:t>5</a:t>
            </a:fld>
            <a:endParaRPr lang="en-US" altLang="en-US">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7953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as last year</a:t>
            </a:r>
          </a:p>
        </p:txBody>
      </p:sp>
      <p:sp>
        <p:nvSpPr>
          <p:cNvPr id="4" name="Slide Number Placeholder 3"/>
          <p:cNvSpPr>
            <a:spLocks noGrp="1"/>
          </p:cNvSpPr>
          <p:nvPr>
            <p:ph type="sldNum" sz="quarter" idx="5"/>
          </p:nvPr>
        </p:nvSpPr>
        <p:spPr/>
        <p:txBody>
          <a:bodyPr/>
          <a:lstStyle/>
          <a:p>
            <a:fld id="{0B560F9E-FC51-4C82-922A-07FA02126225}" type="slidenum">
              <a:rPr lang="en-US" smtClean="0"/>
              <a:t>7</a:t>
            </a:fld>
            <a:endParaRPr lang="en-US"/>
          </a:p>
        </p:txBody>
      </p:sp>
    </p:spTree>
    <p:extLst>
      <p:ext uri="{BB962C8B-B14F-4D97-AF65-F5344CB8AC3E}">
        <p14:creationId xmlns:p14="http://schemas.microsoft.com/office/powerpoint/2010/main" val="1199102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a:t>High System Enhancement CRQs pending that may be of interest</a:t>
            </a:r>
          </a:p>
          <a:p>
            <a:r>
              <a:rPr lang="en-US"/>
              <a:t> </a:t>
            </a:r>
          </a:p>
          <a:p>
            <a:pPr lvl="0"/>
            <a:r>
              <a:rPr lang="en-US"/>
              <a:t>CRQ000000231247: </a:t>
            </a:r>
            <a:r>
              <a:rPr lang="en-US" b="1"/>
              <a:t>Automate VA Compensation which is the CRQ attached to the VA Compensation Automation FRD</a:t>
            </a:r>
            <a:r>
              <a:rPr lang="en-US"/>
              <a:t>, the requirements document to automate, as much as possible, the reconciliation of USCG data to VA data whenever the USCG receives an updated awards file from the VA. This CRQ is currently being analyzed by C5I with periodic meetings with PPC.</a:t>
            </a:r>
          </a:p>
          <a:p>
            <a:pPr lvl="0"/>
            <a:r>
              <a:rPr lang="en-US"/>
              <a:t>CRQ000000243552: VA Compensation Data Extraction. This CRQ is requesting an ADHOC which RAS uses to be turned into a Report an RAS tech can generate themselves. The ADHOC is pulling VA data from tables in DA to aid an RAS tech in their work so having this information in a more timely manner should definitely increase their efficiency. This CRQ is currently at the PMO.</a:t>
            </a:r>
          </a:p>
          <a:p>
            <a:pPr lvl="0"/>
            <a:r>
              <a:rPr lang="en-US"/>
              <a:t>CRQ000000267062: AEW File Merge for VA Transfer. This CRQ would automate the manipulation of (e.g. adding missing data to) files sent and received to\from the VA which are used to support VA compensation. This CRQ is related to the work being transferred from C5I to PPC. This CRQ is currently at the PMO.  </a:t>
            </a:r>
          </a:p>
          <a:p>
            <a:r>
              <a:rPr lang="en-US"/>
              <a:t> </a:t>
            </a:r>
          </a:p>
          <a:p>
            <a:r>
              <a:rPr lang="en-US"/>
              <a:t>There is additionally one High Priority Mandated Change CRQs that may be of interest:</a:t>
            </a:r>
          </a:p>
          <a:p>
            <a:pPr lvl="0"/>
            <a:r>
              <a:rPr lang="en-US"/>
              <a:t>CRQ000000270534: </a:t>
            </a:r>
            <a:r>
              <a:rPr lang="en-US" b="1"/>
              <a:t>Retired Pay changes for DoD Trust Fund Transition</a:t>
            </a:r>
            <a:r>
              <a:rPr lang="en-US"/>
              <a:t>. This CRQ is still at the PMO.</a:t>
            </a:r>
          </a:p>
          <a:p>
            <a:endParaRPr lang="en-US" baseline="0"/>
          </a:p>
        </p:txBody>
      </p:sp>
      <p:sp>
        <p:nvSpPr>
          <p:cNvPr id="4" name="Slide Number Placeholder 3"/>
          <p:cNvSpPr>
            <a:spLocks noGrp="1"/>
          </p:cNvSpPr>
          <p:nvPr>
            <p:ph type="sldNum" sz="quarter" idx="10"/>
          </p:nvPr>
        </p:nvSpPr>
        <p:spPr/>
        <p:txBody>
          <a:bodyPr/>
          <a:lstStyle/>
          <a:p>
            <a:pPr defTabSz="931774" fontAlgn="base">
              <a:spcBef>
                <a:spcPct val="0"/>
              </a:spcBef>
              <a:spcAft>
                <a:spcPct val="0"/>
              </a:spcAft>
              <a:defRPr/>
            </a:pPr>
            <a:fld id="{0540A944-756D-41E0-BF2E-E77EE7EA1FF6}" type="slidenum">
              <a:rPr lang="en-US" altLang="en-US">
                <a:solidFill>
                  <a:prstClr val="black"/>
                </a:solidFill>
                <a:latin typeface="Arial" panose="020B0604020202020204" pitchFamily="34" charset="0"/>
                <a:cs typeface="Arial" panose="020B0604020202020204" pitchFamily="34" charset="0"/>
              </a:rPr>
              <a:pPr defTabSz="931774" fontAlgn="base">
                <a:spcBef>
                  <a:spcPct val="0"/>
                </a:spcBef>
                <a:spcAft>
                  <a:spcPct val="0"/>
                </a:spcAft>
                <a:defRPr/>
              </a:pPr>
              <a:t>8</a:t>
            </a:fld>
            <a:endParaRPr lang="en-US" altLang="en-US">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8543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F7BA1-0EEE-69F5-FE34-E49766F801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68CF99-2352-6671-424E-BEB6BB5376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100DB8-6AA1-F082-819D-253CA164DA87}"/>
              </a:ext>
            </a:extLst>
          </p:cNvPr>
          <p:cNvSpPr>
            <a:spLocks noGrp="1"/>
          </p:cNvSpPr>
          <p:nvPr>
            <p:ph type="dt" sz="half" idx="10"/>
          </p:nvPr>
        </p:nvSpPr>
        <p:spPr/>
        <p:txBody>
          <a:bodyPr/>
          <a:lstStyle/>
          <a:p>
            <a:fld id="{F53B15CD-3139-46B2-AF56-619A9B5A051B}" type="datetimeFigureOut">
              <a:rPr lang="en-US" smtClean="0"/>
              <a:t>8/6/2024</a:t>
            </a:fld>
            <a:endParaRPr lang="en-US"/>
          </a:p>
        </p:txBody>
      </p:sp>
      <p:sp>
        <p:nvSpPr>
          <p:cNvPr id="5" name="Footer Placeholder 4">
            <a:extLst>
              <a:ext uri="{FF2B5EF4-FFF2-40B4-BE49-F238E27FC236}">
                <a16:creationId xmlns:a16="http://schemas.microsoft.com/office/drawing/2014/main" id="{56E49032-C28C-C330-2E3A-A6321F3D44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329163-E421-456F-0196-ABFE180979CD}"/>
              </a:ext>
            </a:extLst>
          </p:cNvPr>
          <p:cNvSpPr>
            <a:spLocks noGrp="1"/>
          </p:cNvSpPr>
          <p:nvPr>
            <p:ph type="sldNum" sz="quarter" idx="12"/>
          </p:nvPr>
        </p:nvSpPr>
        <p:spPr/>
        <p:txBody>
          <a:bodyPr/>
          <a:lstStyle/>
          <a:p>
            <a:fld id="{5B55037E-7D73-4674-ACDB-4DFC2F8F56D7}" type="slidenum">
              <a:rPr lang="en-US" smtClean="0"/>
              <a:t>‹#›</a:t>
            </a:fld>
            <a:endParaRPr lang="en-US"/>
          </a:p>
        </p:txBody>
      </p:sp>
    </p:spTree>
    <p:extLst>
      <p:ext uri="{BB962C8B-B14F-4D97-AF65-F5344CB8AC3E}">
        <p14:creationId xmlns:p14="http://schemas.microsoft.com/office/powerpoint/2010/main" val="4260199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27F02-FE5D-06DC-AEE0-F4FF7B69E0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E2AAC2-BDFC-5FFA-A9F3-39816B1F95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B5E0CF-C673-5E49-9BED-0614B85804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CBFF95-5BD0-A542-F265-7E43CDDC0782}"/>
              </a:ext>
            </a:extLst>
          </p:cNvPr>
          <p:cNvSpPr>
            <a:spLocks noGrp="1"/>
          </p:cNvSpPr>
          <p:nvPr>
            <p:ph type="dt" sz="half" idx="10"/>
          </p:nvPr>
        </p:nvSpPr>
        <p:spPr/>
        <p:txBody>
          <a:bodyPr/>
          <a:lstStyle/>
          <a:p>
            <a:fld id="{F53B15CD-3139-46B2-AF56-619A9B5A051B}" type="datetimeFigureOut">
              <a:rPr lang="en-US" smtClean="0"/>
              <a:t>8/6/2024</a:t>
            </a:fld>
            <a:endParaRPr lang="en-US"/>
          </a:p>
        </p:txBody>
      </p:sp>
      <p:sp>
        <p:nvSpPr>
          <p:cNvPr id="6" name="Footer Placeholder 5">
            <a:extLst>
              <a:ext uri="{FF2B5EF4-FFF2-40B4-BE49-F238E27FC236}">
                <a16:creationId xmlns:a16="http://schemas.microsoft.com/office/drawing/2014/main" id="{5EDFA193-973D-4316-B685-B5BD2586C9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9B4218-DA78-6B20-278D-0EC299898D85}"/>
              </a:ext>
            </a:extLst>
          </p:cNvPr>
          <p:cNvSpPr>
            <a:spLocks noGrp="1"/>
          </p:cNvSpPr>
          <p:nvPr>
            <p:ph type="sldNum" sz="quarter" idx="12"/>
          </p:nvPr>
        </p:nvSpPr>
        <p:spPr/>
        <p:txBody>
          <a:bodyPr/>
          <a:lstStyle/>
          <a:p>
            <a:fld id="{5B55037E-7D73-4674-ACDB-4DFC2F8F56D7}" type="slidenum">
              <a:rPr lang="en-US" smtClean="0"/>
              <a:t>‹#›</a:t>
            </a:fld>
            <a:endParaRPr lang="en-US"/>
          </a:p>
        </p:txBody>
      </p:sp>
    </p:spTree>
    <p:extLst>
      <p:ext uri="{BB962C8B-B14F-4D97-AF65-F5344CB8AC3E}">
        <p14:creationId xmlns:p14="http://schemas.microsoft.com/office/powerpoint/2010/main" val="3188945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83642-39D5-A4BE-68D1-7528537737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AA2277-419A-F1DC-9433-89BD6F5153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CBA38C-A50C-9D06-DBAA-0A01FC496E64}"/>
              </a:ext>
            </a:extLst>
          </p:cNvPr>
          <p:cNvSpPr>
            <a:spLocks noGrp="1"/>
          </p:cNvSpPr>
          <p:nvPr>
            <p:ph type="dt" sz="half" idx="10"/>
          </p:nvPr>
        </p:nvSpPr>
        <p:spPr/>
        <p:txBody>
          <a:bodyPr/>
          <a:lstStyle/>
          <a:p>
            <a:fld id="{F53B15CD-3139-46B2-AF56-619A9B5A051B}" type="datetimeFigureOut">
              <a:rPr lang="en-US" smtClean="0"/>
              <a:t>8/6/2024</a:t>
            </a:fld>
            <a:endParaRPr lang="en-US"/>
          </a:p>
        </p:txBody>
      </p:sp>
      <p:sp>
        <p:nvSpPr>
          <p:cNvPr id="5" name="Footer Placeholder 4">
            <a:extLst>
              <a:ext uri="{FF2B5EF4-FFF2-40B4-BE49-F238E27FC236}">
                <a16:creationId xmlns:a16="http://schemas.microsoft.com/office/drawing/2014/main" id="{093635D3-4DAF-11F1-6994-375022C34B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5A64B-6201-B600-02D4-BFDFF1CBF233}"/>
              </a:ext>
            </a:extLst>
          </p:cNvPr>
          <p:cNvSpPr>
            <a:spLocks noGrp="1"/>
          </p:cNvSpPr>
          <p:nvPr>
            <p:ph type="sldNum" sz="quarter" idx="12"/>
          </p:nvPr>
        </p:nvSpPr>
        <p:spPr/>
        <p:txBody>
          <a:bodyPr/>
          <a:lstStyle/>
          <a:p>
            <a:fld id="{5B55037E-7D73-4674-ACDB-4DFC2F8F56D7}" type="slidenum">
              <a:rPr lang="en-US" smtClean="0"/>
              <a:t>‹#›</a:t>
            </a:fld>
            <a:endParaRPr lang="en-US"/>
          </a:p>
        </p:txBody>
      </p:sp>
    </p:spTree>
    <p:extLst>
      <p:ext uri="{BB962C8B-B14F-4D97-AF65-F5344CB8AC3E}">
        <p14:creationId xmlns:p14="http://schemas.microsoft.com/office/powerpoint/2010/main" val="21048393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207EED-59CA-4FFB-695B-B931A4A5A19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D0EACD-28CA-F235-82AB-155CBACA2D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FA471A-D363-9EF7-2CF8-BD348B2611CE}"/>
              </a:ext>
            </a:extLst>
          </p:cNvPr>
          <p:cNvSpPr>
            <a:spLocks noGrp="1"/>
          </p:cNvSpPr>
          <p:nvPr>
            <p:ph type="dt" sz="half" idx="10"/>
          </p:nvPr>
        </p:nvSpPr>
        <p:spPr/>
        <p:txBody>
          <a:bodyPr/>
          <a:lstStyle/>
          <a:p>
            <a:fld id="{F53B15CD-3139-46B2-AF56-619A9B5A051B}" type="datetimeFigureOut">
              <a:rPr lang="en-US" smtClean="0"/>
              <a:t>8/6/2024</a:t>
            </a:fld>
            <a:endParaRPr lang="en-US"/>
          </a:p>
        </p:txBody>
      </p:sp>
      <p:sp>
        <p:nvSpPr>
          <p:cNvPr id="5" name="Footer Placeholder 4">
            <a:extLst>
              <a:ext uri="{FF2B5EF4-FFF2-40B4-BE49-F238E27FC236}">
                <a16:creationId xmlns:a16="http://schemas.microsoft.com/office/drawing/2014/main" id="{089DC943-4957-B95A-F2CE-5CEFDF69F8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4781BA-740B-9C8D-6183-72EF3E311596}"/>
              </a:ext>
            </a:extLst>
          </p:cNvPr>
          <p:cNvSpPr>
            <a:spLocks noGrp="1"/>
          </p:cNvSpPr>
          <p:nvPr>
            <p:ph type="sldNum" sz="quarter" idx="12"/>
          </p:nvPr>
        </p:nvSpPr>
        <p:spPr/>
        <p:txBody>
          <a:bodyPr/>
          <a:lstStyle/>
          <a:p>
            <a:fld id="{5B55037E-7D73-4674-ACDB-4DFC2F8F56D7}" type="slidenum">
              <a:rPr lang="en-US" smtClean="0"/>
              <a:t>‹#›</a:t>
            </a:fld>
            <a:endParaRPr lang="en-US"/>
          </a:p>
        </p:txBody>
      </p:sp>
    </p:spTree>
    <p:extLst>
      <p:ext uri="{BB962C8B-B14F-4D97-AF65-F5344CB8AC3E}">
        <p14:creationId xmlns:p14="http://schemas.microsoft.com/office/powerpoint/2010/main" val="3456854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FD1C0-F8C2-135F-AA40-95C2D054D1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4572DA-C56C-A737-7769-264B46BEA6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17B78-878A-58D6-4987-87BF8791FAFF}"/>
              </a:ext>
            </a:extLst>
          </p:cNvPr>
          <p:cNvSpPr>
            <a:spLocks noGrp="1"/>
          </p:cNvSpPr>
          <p:nvPr>
            <p:ph type="dt" sz="half" idx="10"/>
          </p:nvPr>
        </p:nvSpPr>
        <p:spPr/>
        <p:txBody>
          <a:bodyPr/>
          <a:lstStyle/>
          <a:p>
            <a:fld id="{F53B15CD-3139-46B2-AF56-619A9B5A051B}" type="datetimeFigureOut">
              <a:rPr lang="en-US" smtClean="0"/>
              <a:t>8/6/2024</a:t>
            </a:fld>
            <a:endParaRPr lang="en-US"/>
          </a:p>
        </p:txBody>
      </p:sp>
      <p:sp>
        <p:nvSpPr>
          <p:cNvPr id="5" name="Footer Placeholder 4">
            <a:extLst>
              <a:ext uri="{FF2B5EF4-FFF2-40B4-BE49-F238E27FC236}">
                <a16:creationId xmlns:a16="http://schemas.microsoft.com/office/drawing/2014/main" id="{FB67CF0A-5D96-87F5-9734-B9F1DFB09C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7A98C4-6F8E-AEA5-8CBF-0874DBB3EC5C}"/>
              </a:ext>
            </a:extLst>
          </p:cNvPr>
          <p:cNvSpPr>
            <a:spLocks noGrp="1"/>
          </p:cNvSpPr>
          <p:nvPr>
            <p:ph type="sldNum" sz="quarter" idx="12"/>
          </p:nvPr>
        </p:nvSpPr>
        <p:spPr/>
        <p:txBody>
          <a:bodyPr/>
          <a:lstStyle/>
          <a:p>
            <a:fld id="{5B55037E-7D73-4674-ACDB-4DFC2F8F56D7}" type="slidenum">
              <a:rPr lang="en-US" smtClean="0"/>
              <a:t>‹#›</a:t>
            </a:fld>
            <a:endParaRPr lang="en-US"/>
          </a:p>
        </p:txBody>
      </p:sp>
    </p:spTree>
    <p:extLst>
      <p:ext uri="{BB962C8B-B14F-4D97-AF65-F5344CB8AC3E}">
        <p14:creationId xmlns:p14="http://schemas.microsoft.com/office/powerpoint/2010/main" val="3970608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EFA21-783A-50E8-D679-705B457BAD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4E6737-E0E3-CB8C-4105-C421DC7805E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1793A3-FDAE-BCE8-CEFB-8FDD6AC661E2}"/>
              </a:ext>
            </a:extLst>
          </p:cNvPr>
          <p:cNvSpPr>
            <a:spLocks noGrp="1"/>
          </p:cNvSpPr>
          <p:nvPr>
            <p:ph type="dt" sz="half" idx="10"/>
          </p:nvPr>
        </p:nvSpPr>
        <p:spPr/>
        <p:txBody>
          <a:bodyPr/>
          <a:lstStyle/>
          <a:p>
            <a:fld id="{F53B15CD-3139-46B2-AF56-619A9B5A051B}" type="datetimeFigureOut">
              <a:rPr lang="en-US" smtClean="0"/>
              <a:t>8/6/2024</a:t>
            </a:fld>
            <a:endParaRPr lang="en-US"/>
          </a:p>
        </p:txBody>
      </p:sp>
      <p:sp>
        <p:nvSpPr>
          <p:cNvPr id="5" name="Footer Placeholder 4">
            <a:extLst>
              <a:ext uri="{FF2B5EF4-FFF2-40B4-BE49-F238E27FC236}">
                <a16:creationId xmlns:a16="http://schemas.microsoft.com/office/drawing/2014/main" id="{6E0695C4-35DA-1A6F-36B2-36B6DCCAD5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7CD8AA-DD5F-D5F5-921F-C8DFA1CE14B6}"/>
              </a:ext>
            </a:extLst>
          </p:cNvPr>
          <p:cNvSpPr>
            <a:spLocks noGrp="1"/>
          </p:cNvSpPr>
          <p:nvPr>
            <p:ph type="sldNum" sz="quarter" idx="12"/>
          </p:nvPr>
        </p:nvSpPr>
        <p:spPr/>
        <p:txBody>
          <a:bodyPr/>
          <a:lstStyle/>
          <a:p>
            <a:fld id="{5B55037E-7D73-4674-ACDB-4DFC2F8F56D7}" type="slidenum">
              <a:rPr lang="en-US" smtClean="0"/>
              <a:t>‹#›</a:t>
            </a:fld>
            <a:endParaRPr lang="en-US"/>
          </a:p>
        </p:txBody>
      </p:sp>
    </p:spTree>
    <p:extLst>
      <p:ext uri="{BB962C8B-B14F-4D97-AF65-F5344CB8AC3E}">
        <p14:creationId xmlns:p14="http://schemas.microsoft.com/office/powerpoint/2010/main" val="4197759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35A7D-387C-F85E-82E4-40C50C938F18}"/>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009314D-3EAD-77FC-D5BE-11FA0E8498DD}"/>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FFFEF08-08FC-AE47-7EE2-1F5A571F3C18}"/>
              </a:ext>
            </a:extLst>
          </p:cNvPr>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6FAE6980-3260-2835-BF03-33C9E371A220}"/>
              </a:ext>
            </a:extLst>
          </p:cNvPr>
          <p:cNvSpPr>
            <a:spLocks noGrp="1"/>
          </p:cNvSpPr>
          <p:nvPr>
            <p:ph type="dt" sz="half" idx="10"/>
          </p:nvPr>
        </p:nvSpPr>
        <p:spPr/>
        <p:txBody>
          <a:bodyPr/>
          <a:lstStyle/>
          <a:p>
            <a:fld id="{F53B15CD-3139-46B2-AF56-619A9B5A051B}" type="datetimeFigureOut">
              <a:rPr lang="en-US" smtClean="0"/>
              <a:t>8/6/2024</a:t>
            </a:fld>
            <a:endParaRPr lang="en-US"/>
          </a:p>
        </p:txBody>
      </p:sp>
      <p:sp>
        <p:nvSpPr>
          <p:cNvPr id="6" name="Footer Placeholder 5">
            <a:extLst>
              <a:ext uri="{FF2B5EF4-FFF2-40B4-BE49-F238E27FC236}">
                <a16:creationId xmlns:a16="http://schemas.microsoft.com/office/drawing/2014/main" id="{11ABDBE2-741C-2B87-F8E3-48C89DBBAB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9AAD98-5F39-FD90-F988-83692F584C6D}"/>
              </a:ext>
            </a:extLst>
          </p:cNvPr>
          <p:cNvSpPr>
            <a:spLocks noGrp="1"/>
          </p:cNvSpPr>
          <p:nvPr>
            <p:ph type="sldNum" sz="quarter" idx="12"/>
          </p:nvPr>
        </p:nvSpPr>
        <p:spPr/>
        <p:txBody>
          <a:bodyPr/>
          <a:lstStyle/>
          <a:p>
            <a:fld id="{5B55037E-7D73-4674-ACDB-4DFC2F8F56D7}" type="slidenum">
              <a:rPr lang="en-US" smtClean="0"/>
              <a:t>‹#›</a:t>
            </a:fld>
            <a:endParaRPr lang="en-US"/>
          </a:p>
        </p:txBody>
      </p:sp>
    </p:spTree>
    <p:extLst>
      <p:ext uri="{BB962C8B-B14F-4D97-AF65-F5344CB8AC3E}">
        <p14:creationId xmlns:p14="http://schemas.microsoft.com/office/powerpoint/2010/main" val="3470057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1FA7C-CE5C-8677-E535-8CBBC781D17B}"/>
              </a:ext>
            </a:extLst>
          </p:cNvPr>
          <p:cNvSpPr>
            <a:spLocks noGrp="1"/>
          </p:cNvSpPr>
          <p:nvPr>
            <p:ph type="title"/>
          </p:nvPr>
        </p:nvSpPr>
        <p:spPr>
          <a:xfrm>
            <a:off x="1419224" y="113191"/>
            <a:ext cx="9936163" cy="1325563"/>
          </a:xfrm>
        </p:spPr>
        <p:txBody>
          <a:bodyPr/>
          <a:lstStyle>
            <a:lvl1pPr>
              <a:defRPr b="1"/>
            </a:lvl1pPr>
          </a:lstStyle>
          <a:p>
            <a:r>
              <a:rPr lang="en-US" dirty="0"/>
              <a:t>Click to edit Master title style</a:t>
            </a:r>
          </a:p>
        </p:txBody>
      </p:sp>
      <p:sp>
        <p:nvSpPr>
          <p:cNvPr id="3" name="Text Placeholder 2">
            <a:extLst>
              <a:ext uri="{FF2B5EF4-FFF2-40B4-BE49-F238E27FC236}">
                <a16:creationId xmlns:a16="http://schemas.microsoft.com/office/drawing/2014/main" id="{54745894-1A4B-BE29-6B8A-FB2D2273D049}"/>
              </a:ext>
            </a:extLst>
          </p:cNvPr>
          <p:cNvSpPr>
            <a:spLocks noGrp="1"/>
          </p:cNvSpPr>
          <p:nvPr>
            <p:ph type="body" idx="1"/>
          </p:nvPr>
        </p:nvSpPr>
        <p:spPr>
          <a:xfrm>
            <a:off x="1419224" y="1466550"/>
            <a:ext cx="9858376" cy="823912"/>
          </a:xfrm>
        </p:spPr>
        <p:txBody>
          <a:bodyPr anchor="b">
            <a:no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39C191F-A68D-1B3B-9DC7-0FA62F59D802}"/>
              </a:ext>
            </a:extLst>
          </p:cNvPr>
          <p:cNvSpPr>
            <a:spLocks noGrp="1"/>
          </p:cNvSpPr>
          <p:nvPr>
            <p:ph sz="half" idx="2"/>
          </p:nvPr>
        </p:nvSpPr>
        <p:spPr>
          <a:xfrm>
            <a:off x="1419224" y="2327786"/>
            <a:ext cx="9858376" cy="3684588"/>
          </a:xfrm>
        </p:spPr>
        <p:txBody>
          <a:bodyPr/>
          <a:lstStyle>
            <a:lvl1pPr>
              <a:defRPr sz="2800"/>
            </a:lvl1pPr>
          </a:lstStyle>
          <a:p>
            <a:pPr lvl="0"/>
            <a:r>
              <a:rPr lang="en-US" dirty="0"/>
              <a:t>Click to edit Master text styles</a:t>
            </a:r>
          </a:p>
          <a:p>
            <a:pPr lvl="1"/>
            <a:endParaRPr lang="en-US" dirty="0"/>
          </a:p>
        </p:txBody>
      </p:sp>
      <p:sp>
        <p:nvSpPr>
          <p:cNvPr id="7" name="Date Placeholder 6">
            <a:extLst>
              <a:ext uri="{FF2B5EF4-FFF2-40B4-BE49-F238E27FC236}">
                <a16:creationId xmlns:a16="http://schemas.microsoft.com/office/drawing/2014/main" id="{0FD5CE71-3330-4A91-7496-9D2A3052D796}"/>
              </a:ext>
            </a:extLst>
          </p:cNvPr>
          <p:cNvSpPr>
            <a:spLocks noGrp="1"/>
          </p:cNvSpPr>
          <p:nvPr>
            <p:ph type="dt" sz="half" idx="10"/>
          </p:nvPr>
        </p:nvSpPr>
        <p:spPr/>
        <p:txBody>
          <a:bodyPr/>
          <a:lstStyle/>
          <a:p>
            <a:fld id="{F53B15CD-3139-46B2-AF56-619A9B5A051B}" type="datetimeFigureOut">
              <a:rPr lang="en-US" smtClean="0"/>
              <a:t>8/6/2024</a:t>
            </a:fld>
            <a:endParaRPr lang="en-US"/>
          </a:p>
        </p:txBody>
      </p:sp>
      <p:sp>
        <p:nvSpPr>
          <p:cNvPr id="8" name="Footer Placeholder 7">
            <a:extLst>
              <a:ext uri="{FF2B5EF4-FFF2-40B4-BE49-F238E27FC236}">
                <a16:creationId xmlns:a16="http://schemas.microsoft.com/office/drawing/2014/main" id="{1D329CA6-12BD-2D89-D1CF-D2FD99F820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3398C52-1272-36BE-9F24-2F972A1B9BF2}"/>
              </a:ext>
            </a:extLst>
          </p:cNvPr>
          <p:cNvSpPr>
            <a:spLocks noGrp="1"/>
          </p:cNvSpPr>
          <p:nvPr>
            <p:ph type="sldNum" sz="quarter" idx="12"/>
          </p:nvPr>
        </p:nvSpPr>
        <p:spPr/>
        <p:txBody>
          <a:bodyPr/>
          <a:lstStyle/>
          <a:p>
            <a:fld id="{5B55037E-7D73-4674-ACDB-4DFC2F8F56D7}" type="slidenum">
              <a:rPr lang="en-US" smtClean="0"/>
              <a:t>‹#›</a:t>
            </a:fld>
            <a:endParaRPr lang="en-US"/>
          </a:p>
        </p:txBody>
      </p:sp>
    </p:spTree>
    <p:extLst>
      <p:ext uri="{BB962C8B-B14F-4D97-AF65-F5344CB8AC3E}">
        <p14:creationId xmlns:p14="http://schemas.microsoft.com/office/powerpoint/2010/main" val="666346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893B6-8DCB-9CB3-77BF-FEDC71C12D78}"/>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DFB94206-5F25-8CC8-FAD0-34A4C76D7E21}"/>
              </a:ext>
            </a:extLst>
          </p:cNvPr>
          <p:cNvSpPr>
            <a:spLocks noGrp="1"/>
          </p:cNvSpPr>
          <p:nvPr>
            <p:ph type="dt" sz="half" idx="10"/>
          </p:nvPr>
        </p:nvSpPr>
        <p:spPr/>
        <p:txBody>
          <a:bodyPr/>
          <a:lstStyle/>
          <a:p>
            <a:fld id="{F53B15CD-3139-46B2-AF56-619A9B5A051B}" type="datetimeFigureOut">
              <a:rPr lang="en-US" smtClean="0"/>
              <a:t>8/6/2024</a:t>
            </a:fld>
            <a:endParaRPr lang="en-US"/>
          </a:p>
        </p:txBody>
      </p:sp>
      <p:sp>
        <p:nvSpPr>
          <p:cNvPr id="4" name="Footer Placeholder 3">
            <a:extLst>
              <a:ext uri="{FF2B5EF4-FFF2-40B4-BE49-F238E27FC236}">
                <a16:creationId xmlns:a16="http://schemas.microsoft.com/office/drawing/2014/main" id="{618AE2A2-5744-9BBB-29A4-1A702CA83B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E0ED76-407E-0546-43C1-111CEA872E8B}"/>
              </a:ext>
            </a:extLst>
          </p:cNvPr>
          <p:cNvSpPr>
            <a:spLocks noGrp="1"/>
          </p:cNvSpPr>
          <p:nvPr>
            <p:ph type="sldNum" sz="quarter" idx="12"/>
          </p:nvPr>
        </p:nvSpPr>
        <p:spPr/>
        <p:txBody>
          <a:bodyPr/>
          <a:lstStyle/>
          <a:p>
            <a:fld id="{5B55037E-7D73-4674-ACDB-4DFC2F8F56D7}" type="slidenum">
              <a:rPr lang="en-US" smtClean="0"/>
              <a:t>‹#›</a:t>
            </a:fld>
            <a:endParaRPr lang="en-US"/>
          </a:p>
        </p:txBody>
      </p:sp>
    </p:spTree>
    <p:extLst>
      <p:ext uri="{BB962C8B-B14F-4D97-AF65-F5344CB8AC3E}">
        <p14:creationId xmlns:p14="http://schemas.microsoft.com/office/powerpoint/2010/main" val="1239477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A4E3A-0AB4-56B5-0133-7A28F4BC11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A12A5C-ED04-6395-5517-49D0ACB1FB22}"/>
              </a:ext>
            </a:extLst>
          </p:cNvPr>
          <p:cNvSpPr>
            <a:spLocks noGrp="1"/>
          </p:cNvSpPr>
          <p:nvPr>
            <p:ph type="dt" sz="half" idx="10"/>
          </p:nvPr>
        </p:nvSpPr>
        <p:spPr/>
        <p:txBody>
          <a:bodyPr/>
          <a:lstStyle/>
          <a:p>
            <a:fld id="{F53B15CD-3139-46B2-AF56-619A9B5A051B}" type="datetimeFigureOut">
              <a:rPr lang="en-US" smtClean="0"/>
              <a:t>8/6/2024</a:t>
            </a:fld>
            <a:endParaRPr lang="en-US"/>
          </a:p>
        </p:txBody>
      </p:sp>
      <p:sp>
        <p:nvSpPr>
          <p:cNvPr id="4" name="Footer Placeholder 3">
            <a:extLst>
              <a:ext uri="{FF2B5EF4-FFF2-40B4-BE49-F238E27FC236}">
                <a16:creationId xmlns:a16="http://schemas.microsoft.com/office/drawing/2014/main" id="{6F93F2A5-E517-204E-0A99-52AE3C12DD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75A32A-880D-A2F6-0125-0E7731A8147F}"/>
              </a:ext>
            </a:extLst>
          </p:cNvPr>
          <p:cNvSpPr>
            <a:spLocks noGrp="1"/>
          </p:cNvSpPr>
          <p:nvPr>
            <p:ph type="sldNum" sz="quarter" idx="12"/>
          </p:nvPr>
        </p:nvSpPr>
        <p:spPr/>
        <p:txBody>
          <a:bodyPr/>
          <a:lstStyle/>
          <a:p>
            <a:fld id="{5B55037E-7D73-4674-ACDB-4DFC2F8F56D7}" type="slidenum">
              <a:rPr lang="en-US" smtClean="0"/>
              <a:t>‹#›</a:t>
            </a:fld>
            <a:endParaRPr lang="en-US"/>
          </a:p>
        </p:txBody>
      </p:sp>
    </p:spTree>
    <p:extLst>
      <p:ext uri="{BB962C8B-B14F-4D97-AF65-F5344CB8AC3E}">
        <p14:creationId xmlns:p14="http://schemas.microsoft.com/office/powerpoint/2010/main" val="2236847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96BF9-E1E8-A7D7-4D2D-4B852561D630}"/>
              </a:ext>
            </a:extLst>
          </p:cNvPr>
          <p:cNvSpPr>
            <a:spLocks noGrp="1"/>
          </p:cNvSpPr>
          <p:nvPr>
            <p:ph type="dt" sz="half" idx="10"/>
          </p:nvPr>
        </p:nvSpPr>
        <p:spPr/>
        <p:txBody>
          <a:bodyPr/>
          <a:lstStyle/>
          <a:p>
            <a:fld id="{F53B15CD-3139-46B2-AF56-619A9B5A051B}" type="datetimeFigureOut">
              <a:rPr lang="en-US" smtClean="0"/>
              <a:t>8/6/2024</a:t>
            </a:fld>
            <a:endParaRPr lang="en-US"/>
          </a:p>
        </p:txBody>
      </p:sp>
      <p:sp>
        <p:nvSpPr>
          <p:cNvPr id="3" name="Footer Placeholder 2">
            <a:extLst>
              <a:ext uri="{FF2B5EF4-FFF2-40B4-BE49-F238E27FC236}">
                <a16:creationId xmlns:a16="http://schemas.microsoft.com/office/drawing/2014/main" id="{8DE49D6C-AF79-34AA-F3D5-3706972F7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9D1DAB-A6B9-21D9-6383-EBAD6F5E9D0F}"/>
              </a:ext>
            </a:extLst>
          </p:cNvPr>
          <p:cNvSpPr>
            <a:spLocks noGrp="1"/>
          </p:cNvSpPr>
          <p:nvPr>
            <p:ph type="sldNum" sz="quarter" idx="12"/>
          </p:nvPr>
        </p:nvSpPr>
        <p:spPr/>
        <p:txBody>
          <a:bodyPr/>
          <a:lstStyle/>
          <a:p>
            <a:fld id="{5B55037E-7D73-4674-ACDB-4DFC2F8F56D7}" type="slidenum">
              <a:rPr lang="en-US" smtClean="0"/>
              <a:t>‹#›</a:t>
            </a:fld>
            <a:endParaRPr lang="en-US"/>
          </a:p>
        </p:txBody>
      </p:sp>
      <p:pic>
        <p:nvPicPr>
          <p:cNvPr id="5" name="Picture 4">
            <a:extLst>
              <a:ext uri="{FF2B5EF4-FFF2-40B4-BE49-F238E27FC236}">
                <a16:creationId xmlns:a16="http://schemas.microsoft.com/office/drawing/2014/main" id="{C4EE6D7E-5171-2E91-32AC-A84B58EDE0E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76201"/>
            <a:ext cx="1251005" cy="1219200"/>
          </a:xfrm>
          <a:prstGeom prst="rect">
            <a:avLst/>
          </a:prstGeom>
        </p:spPr>
      </p:pic>
      <p:pic>
        <p:nvPicPr>
          <p:cNvPr id="6" name="Picture 14" descr="\\PPCMS-FILE002\Users\KEmmot\Home\My Pictures\2000px-USCG_S_W_svg.png">
            <a:extLst>
              <a:ext uri="{FF2B5EF4-FFF2-40B4-BE49-F238E27FC236}">
                <a16:creationId xmlns:a16="http://schemas.microsoft.com/office/drawing/2014/main" id="{D0B462B8-EBD8-8324-8E4C-5A0AF4FD5FF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820400" y="76200"/>
            <a:ext cx="1295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5197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C3A81-43B1-5301-FA10-AE5FD629DC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ADFDAF-A6D4-73E6-B4EC-504C1D0376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96BFD6-1220-D077-DA30-B92E3351A4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EFF40C-3C92-8019-7700-39486E723B18}"/>
              </a:ext>
            </a:extLst>
          </p:cNvPr>
          <p:cNvSpPr>
            <a:spLocks noGrp="1"/>
          </p:cNvSpPr>
          <p:nvPr>
            <p:ph type="dt" sz="half" idx="10"/>
          </p:nvPr>
        </p:nvSpPr>
        <p:spPr/>
        <p:txBody>
          <a:bodyPr/>
          <a:lstStyle/>
          <a:p>
            <a:fld id="{F53B15CD-3139-46B2-AF56-619A9B5A051B}" type="datetimeFigureOut">
              <a:rPr lang="en-US" smtClean="0"/>
              <a:t>8/6/2024</a:t>
            </a:fld>
            <a:endParaRPr lang="en-US"/>
          </a:p>
        </p:txBody>
      </p:sp>
      <p:sp>
        <p:nvSpPr>
          <p:cNvPr id="6" name="Footer Placeholder 5">
            <a:extLst>
              <a:ext uri="{FF2B5EF4-FFF2-40B4-BE49-F238E27FC236}">
                <a16:creationId xmlns:a16="http://schemas.microsoft.com/office/drawing/2014/main" id="{25FB3FF8-FB84-5268-0F8E-5856FE3960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7DBD8D-1B7E-2337-28FE-311D28DA9FDC}"/>
              </a:ext>
            </a:extLst>
          </p:cNvPr>
          <p:cNvSpPr>
            <a:spLocks noGrp="1"/>
          </p:cNvSpPr>
          <p:nvPr>
            <p:ph type="sldNum" sz="quarter" idx="12"/>
          </p:nvPr>
        </p:nvSpPr>
        <p:spPr/>
        <p:txBody>
          <a:bodyPr/>
          <a:lstStyle/>
          <a:p>
            <a:fld id="{5B55037E-7D73-4674-ACDB-4DFC2F8F56D7}" type="slidenum">
              <a:rPr lang="en-US" smtClean="0"/>
              <a:t>‹#›</a:t>
            </a:fld>
            <a:endParaRPr lang="en-US"/>
          </a:p>
        </p:txBody>
      </p:sp>
    </p:spTree>
    <p:extLst>
      <p:ext uri="{BB962C8B-B14F-4D97-AF65-F5344CB8AC3E}">
        <p14:creationId xmlns:p14="http://schemas.microsoft.com/office/powerpoint/2010/main" val="1515171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49000"/>
            <a:extLst>
              <a:ext uri="{BEBA8EAE-BF5A-486C-A8C5-ECC9F3942E4B}">
                <a14:imgProps xmlns:a14="http://schemas.microsoft.com/office/drawing/2010/main">
                  <a14:imgLayer r:embed="rId15">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C78436-1A4F-1BC1-86BA-E1727BDC17BB}"/>
              </a:ext>
            </a:extLst>
          </p:cNvPr>
          <p:cNvSpPr>
            <a:spLocks noGrp="1"/>
          </p:cNvSpPr>
          <p:nvPr>
            <p:ph type="title"/>
          </p:nvPr>
        </p:nvSpPr>
        <p:spPr>
          <a:xfrm>
            <a:off x="1327205" y="365125"/>
            <a:ext cx="9493196"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6744417-98F4-AAB9-A883-3AF13B4BAD4B}"/>
              </a:ext>
            </a:extLst>
          </p:cNvPr>
          <p:cNvSpPr>
            <a:spLocks noGrp="1"/>
          </p:cNvSpPr>
          <p:nvPr>
            <p:ph type="body" idx="1"/>
          </p:nvPr>
        </p:nvSpPr>
        <p:spPr>
          <a:xfrm>
            <a:off x="1327205" y="1825625"/>
            <a:ext cx="949319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DCCF1B-9C1C-3041-988E-156D3A136C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53B15CD-3139-46B2-AF56-619A9B5A051B}" type="datetimeFigureOut">
              <a:rPr lang="en-US" smtClean="0"/>
              <a:t>8/6/2024</a:t>
            </a:fld>
            <a:endParaRPr lang="en-US"/>
          </a:p>
        </p:txBody>
      </p:sp>
      <p:sp>
        <p:nvSpPr>
          <p:cNvPr id="5" name="Footer Placeholder 4">
            <a:extLst>
              <a:ext uri="{FF2B5EF4-FFF2-40B4-BE49-F238E27FC236}">
                <a16:creationId xmlns:a16="http://schemas.microsoft.com/office/drawing/2014/main" id="{737BBDC5-575A-BF5C-A93E-46E0AE7F67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A98CC4D-1186-C924-6B48-8001A1C3F5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B55037E-7D73-4674-ACDB-4DFC2F8F56D7}" type="slidenum">
              <a:rPr lang="en-US" smtClean="0"/>
              <a:t>‹#›</a:t>
            </a:fld>
            <a:endParaRPr lang="en-US"/>
          </a:p>
        </p:txBody>
      </p:sp>
      <p:pic>
        <p:nvPicPr>
          <p:cNvPr id="8" name="Picture 14" descr="\\PPCMS-FILE002\Users\KEmmot\Home\My Pictures\2000px-USCG_S_W_svg.png">
            <a:extLst>
              <a:ext uri="{FF2B5EF4-FFF2-40B4-BE49-F238E27FC236}">
                <a16:creationId xmlns:a16="http://schemas.microsoft.com/office/drawing/2014/main" id="{9A8C783B-72D0-F9DC-B218-81F977D78E64}"/>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0820400" y="76200"/>
            <a:ext cx="1295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Logo&#10;&#10;Description automatically generated">
            <a:extLst>
              <a:ext uri="{FF2B5EF4-FFF2-40B4-BE49-F238E27FC236}">
                <a16:creationId xmlns:a16="http://schemas.microsoft.com/office/drawing/2014/main" id="{0D4A1905-B864-2608-3AB1-A69E919524B9}"/>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l="38478" t="35827" r="37285" b="36352"/>
          <a:stretch/>
        </p:blipFill>
        <p:spPr>
          <a:xfrm>
            <a:off x="31806" y="0"/>
            <a:ext cx="1295398" cy="1277324"/>
          </a:xfrm>
          <a:prstGeom prst="rect">
            <a:avLst/>
          </a:prstGeom>
        </p:spPr>
      </p:pic>
    </p:spTree>
    <p:extLst>
      <p:ext uri="{BB962C8B-B14F-4D97-AF65-F5344CB8AC3E}">
        <p14:creationId xmlns:p14="http://schemas.microsoft.com/office/powerpoint/2010/main" val="19361693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0"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5.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68695" y="1518976"/>
            <a:ext cx="4572000" cy="1200329"/>
          </a:xfrm>
          <a:prstGeom prst="rect">
            <a:avLst/>
          </a:prstGeom>
        </p:spPr>
        <p:txBody>
          <a:bodyPr>
            <a:spAutoFit/>
          </a:bodyPr>
          <a:lstStyle/>
          <a:p>
            <a:pPr algn="ctr"/>
            <a:r>
              <a:rPr lang="en-US" sz="3600" b="1" dirty="0"/>
              <a:t>CAPT John Henry</a:t>
            </a:r>
          </a:p>
          <a:p>
            <a:pPr algn="ctr"/>
            <a:r>
              <a:rPr lang="en-US" sz="3600" b="1" dirty="0"/>
              <a:t>Commanding Officer</a:t>
            </a:r>
          </a:p>
        </p:txBody>
      </p:sp>
      <p:pic>
        <p:nvPicPr>
          <p:cNvPr id="3" name="Picture 14" descr="\\PPCMS-FILE002\Users\KEmmot\Home\My Pictures\2000px-USCG_S_W_svg.png">
            <a:extLst>
              <a:ext uri="{FF2B5EF4-FFF2-40B4-BE49-F238E27FC236}">
                <a16:creationId xmlns:a16="http://schemas.microsoft.com/office/drawing/2014/main" id="{8093F575-AFB8-C054-42DE-23D5865E3E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0400" y="76200"/>
            <a:ext cx="1295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919C2F31-7015-A313-D992-036E28EDB993}"/>
              </a:ext>
            </a:extLst>
          </p:cNvPr>
          <p:cNvSpPr>
            <a:spLocks noGrp="1"/>
          </p:cNvSpPr>
          <p:nvPr>
            <p:ph type="title"/>
          </p:nvPr>
        </p:nvSpPr>
        <p:spPr>
          <a:xfrm>
            <a:off x="1524000" y="762000"/>
            <a:ext cx="9144000" cy="609600"/>
          </a:xfrm>
        </p:spPr>
        <p:txBody>
          <a:bodyPr>
            <a:noAutofit/>
          </a:bodyPr>
          <a:lstStyle/>
          <a:p>
            <a:pPr algn="ctr"/>
            <a:r>
              <a:rPr lang="en-US" sz="5400" b="1" dirty="0">
                <a:solidFill>
                  <a:srgbClr val="0070C0"/>
                </a:solidFill>
              </a:rPr>
              <a:t>Pay and Personnel Center</a:t>
            </a:r>
          </a:p>
        </p:txBody>
      </p:sp>
      <p:pic>
        <p:nvPicPr>
          <p:cNvPr id="5" name="Picture 4" descr="A picture containing text, person, indoor, posing&#10;&#10;Description automatically generated">
            <a:extLst>
              <a:ext uri="{FF2B5EF4-FFF2-40B4-BE49-F238E27FC236}">
                <a16:creationId xmlns:a16="http://schemas.microsoft.com/office/drawing/2014/main" id="{B062228F-5BF3-34F8-E3ED-467AC52290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4152" y="2866682"/>
            <a:ext cx="2342560" cy="3010244"/>
          </a:xfrm>
          <a:prstGeom prst="rect">
            <a:avLst/>
          </a:prstGeom>
        </p:spPr>
      </p:pic>
    </p:spTree>
    <p:extLst>
      <p:ext uri="{BB962C8B-B14F-4D97-AF65-F5344CB8AC3E}">
        <p14:creationId xmlns:p14="http://schemas.microsoft.com/office/powerpoint/2010/main" val="3859832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4" descr="\\PPCMS-FILE002\Users\KEmmot\Home\My Pictures\2000px-USCG_S_W_svg.png">
            <a:extLst>
              <a:ext uri="{FF2B5EF4-FFF2-40B4-BE49-F238E27FC236}">
                <a16:creationId xmlns:a16="http://schemas.microsoft.com/office/drawing/2014/main" id="{8093F575-AFB8-C054-42DE-23D5865E3E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0400" y="76200"/>
            <a:ext cx="1295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919C2F31-7015-A313-D992-036E28EDB993}"/>
              </a:ext>
            </a:extLst>
          </p:cNvPr>
          <p:cNvSpPr>
            <a:spLocks noGrp="1"/>
          </p:cNvSpPr>
          <p:nvPr>
            <p:ph type="title"/>
          </p:nvPr>
        </p:nvSpPr>
        <p:spPr>
          <a:xfrm>
            <a:off x="1524000" y="762000"/>
            <a:ext cx="9144000" cy="609600"/>
          </a:xfrm>
        </p:spPr>
        <p:txBody>
          <a:bodyPr>
            <a:noAutofit/>
          </a:bodyPr>
          <a:lstStyle/>
          <a:p>
            <a:pPr algn="ctr"/>
            <a:r>
              <a:rPr lang="en-US" sz="5400" b="1" dirty="0">
                <a:solidFill>
                  <a:srgbClr val="0070C0"/>
                </a:solidFill>
              </a:rPr>
              <a:t>Pay and Personnel Center</a:t>
            </a:r>
          </a:p>
        </p:txBody>
      </p:sp>
      <p:pic>
        <p:nvPicPr>
          <p:cNvPr id="8" name="Picture 7" descr="A picture containing text, book&#10;&#10;Description automatically generated">
            <a:extLst>
              <a:ext uri="{FF2B5EF4-FFF2-40B4-BE49-F238E27FC236}">
                <a16:creationId xmlns:a16="http://schemas.microsoft.com/office/drawing/2014/main" id="{79292D70-9550-7276-8C72-79ACE9322E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4927" y="2029155"/>
            <a:ext cx="4182145" cy="4470249"/>
          </a:xfrm>
          <a:prstGeom prst="rect">
            <a:avLst/>
          </a:prstGeom>
        </p:spPr>
      </p:pic>
    </p:spTree>
    <p:extLst>
      <p:ext uri="{BB962C8B-B14F-4D97-AF65-F5344CB8AC3E}">
        <p14:creationId xmlns:p14="http://schemas.microsoft.com/office/powerpoint/2010/main" val="3192336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4" descr="\\PPCMS-FILE002\Users\KEmmot\Home\My Pictures\2000px-USCG_S_W_svg.png">
            <a:extLst>
              <a:ext uri="{FF2B5EF4-FFF2-40B4-BE49-F238E27FC236}">
                <a16:creationId xmlns:a16="http://schemas.microsoft.com/office/drawing/2014/main" id="{8093F575-AFB8-C054-42DE-23D5865E3E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0400" y="76200"/>
            <a:ext cx="1295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919C2F31-7015-A313-D992-036E28EDB993}"/>
              </a:ext>
            </a:extLst>
          </p:cNvPr>
          <p:cNvSpPr>
            <a:spLocks noGrp="1"/>
          </p:cNvSpPr>
          <p:nvPr>
            <p:ph type="title"/>
          </p:nvPr>
        </p:nvSpPr>
        <p:spPr>
          <a:xfrm>
            <a:off x="1524000" y="762000"/>
            <a:ext cx="9144000" cy="609600"/>
          </a:xfrm>
        </p:spPr>
        <p:txBody>
          <a:bodyPr>
            <a:noAutofit/>
          </a:bodyPr>
          <a:lstStyle/>
          <a:p>
            <a:pPr algn="ctr"/>
            <a:r>
              <a:rPr lang="en-US" sz="5400" b="1" dirty="0">
                <a:solidFill>
                  <a:srgbClr val="0070C0"/>
                </a:solidFill>
              </a:rPr>
              <a:t>Pay and Personnel Center</a:t>
            </a:r>
          </a:p>
        </p:txBody>
      </p:sp>
      <p:sp>
        <p:nvSpPr>
          <p:cNvPr id="5" name="Content Placeholder 6">
            <a:extLst>
              <a:ext uri="{FF2B5EF4-FFF2-40B4-BE49-F238E27FC236}">
                <a16:creationId xmlns:a16="http://schemas.microsoft.com/office/drawing/2014/main" id="{A4E2A046-A84E-E311-6BC1-9AFB62949EEC}"/>
              </a:ext>
            </a:extLst>
          </p:cNvPr>
          <p:cNvSpPr>
            <a:spLocks noGrp="1"/>
          </p:cNvSpPr>
          <p:nvPr>
            <p:ph sz="half" idx="2"/>
          </p:nvPr>
        </p:nvSpPr>
        <p:spPr>
          <a:xfrm>
            <a:off x="296517" y="1593130"/>
            <a:ext cx="11598965" cy="2733773"/>
          </a:xfrm>
        </p:spPr>
        <p:txBody>
          <a:bodyPr>
            <a:normAutofit fontScale="25000" lnSpcReduction="20000"/>
          </a:bodyPr>
          <a:lstStyle/>
          <a:p>
            <a:pPr marL="0" indent="0">
              <a:lnSpc>
                <a:spcPct val="110000"/>
              </a:lnSpc>
              <a:spcBef>
                <a:spcPts val="0"/>
              </a:spcBef>
              <a:buNone/>
            </a:pPr>
            <a:r>
              <a:rPr lang="en-US" sz="17600" b="1" dirty="0">
                <a:ea typeface="Aptos" panose="020B0004020202020204" pitchFamily="34" charset="0"/>
                <a:cs typeface="Calibri" panose="020F0502020204030204" pitchFamily="34" charset="0"/>
              </a:rPr>
              <a:t>Command Philosophy</a:t>
            </a:r>
          </a:p>
          <a:p>
            <a:pPr lvl="1">
              <a:lnSpc>
                <a:spcPct val="110000"/>
              </a:lnSpc>
            </a:pPr>
            <a:r>
              <a:rPr lang="en-US" sz="13600" dirty="0">
                <a:cs typeface="Calibri" panose="020F0502020204030204" pitchFamily="34" charset="0"/>
              </a:rPr>
              <a:t>Be human first</a:t>
            </a:r>
          </a:p>
          <a:p>
            <a:pPr lvl="1">
              <a:lnSpc>
                <a:spcPct val="110000"/>
              </a:lnSpc>
            </a:pPr>
            <a:r>
              <a:rPr lang="en-US" sz="13600" dirty="0">
                <a:cs typeface="Calibri" panose="020F0502020204030204" pitchFamily="34" charset="0"/>
              </a:rPr>
              <a:t>Do the right thing</a:t>
            </a:r>
          </a:p>
          <a:p>
            <a:pPr lvl="1">
              <a:lnSpc>
                <a:spcPct val="110000"/>
              </a:lnSpc>
            </a:pPr>
            <a:r>
              <a:rPr lang="en-US" sz="13600" dirty="0">
                <a:cs typeface="Calibri" panose="020F0502020204030204" pitchFamily="34" charset="0"/>
              </a:rPr>
              <a:t>Take care of your shipmates</a:t>
            </a:r>
            <a:endParaRPr lang="en-US" sz="13600" dirty="0">
              <a:ea typeface="Aptos" panose="020B0004020202020204" pitchFamily="34" charset="0"/>
              <a:cs typeface="Calibri" panose="020F0502020204030204" pitchFamily="34" charset="0"/>
            </a:endParaRPr>
          </a:p>
          <a:p>
            <a:pPr lvl="1"/>
            <a:endParaRPr lang="en-US" dirty="0"/>
          </a:p>
        </p:txBody>
      </p:sp>
      <p:sp>
        <p:nvSpPr>
          <p:cNvPr id="7" name="Content Placeholder 6">
            <a:extLst>
              <a:ext uri="{FF2B5EF4-FFF2-40B4-BE49-F238E27FC236}">
                <a16:creationId xmlns:a16="http://schemas.microsoft.com/office/drawing/2014/main" id="{DF389F37-FFA8-D20A-2CF9-E8D5950E93FA}"/>
              </a:ext>
            </a:extLst>
          </p:cNvPr>
          <p:cNvSpPr txBox="1">
            <a:spLocks/>
          </p:cNvSpPr>
          <p:nvPr/>
        </p:nvSpPr>
        <p:spPr>
          <a:xfrm>
            <a:off x="296517" y="4031628"/>
            <a:ext cx="11598965" cy="2629524"/>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Font typeface="Arial" panose="020B0604020202020204" pitchFamily="34" charset="0"/>
              <a:buNone/>
            </a:pPr>
            <a:r>
              <a:rPr lang="en-US" sz="17600" b="1" dirty="0">
                <a:ea typeface="Aptos" panose="020B0004020202020204" pitchFamily="34" charset="0"/>
                <a:cs typeface="Calibri" panose="020F0502020204030204" pitchFamily="34" charset="0"/>
              </a:rPr>
              <a:t>Core Values</a:t>
            </a:r>
          </a:p>
          <a:p>
            <a:pPr lvl="1">
              <a:lnSpc>
                <a:spcPct val="110000"/>
              </a:lnSpc>
            </a:pPr>
            <a:r>
              <a:rPr lang="en-US" sz="13600" dirty="0">
                <a:cs typeface="Calibri" panose="020F0502020204030204" pitchFamily="34" charset="0"/>
              </a:rPr>
              <a:t>Commitment to You</a:t>
            </a:r>
          </a:p>
          <a:p>
            <a:pPr lvl="1">
              <a:lnSpc>
                <a:spcPct val="110000"/>
              </a:lnSpc>
            </a:pPr>
            <a:r>
              <a:rPr lang="en-US" sz="13600" dirty="0">
                <a:cs typeface="Calibri" panose="020F0502020204030204" pitchFamily="34" charset="0"/>
              </a:rPr>
              <a:t>Trust</a:t>
            </a:r>
          </a:p>
          <a:p>
            <a:pPr lvl="1">
              <a:lnSpc>
                <a:spcPct val="110000"/>
              </a:lnSpc>
            </a:pPr>
            <a:r>
              <a:rPr lang="en-US" sz="13600" dirty="0">
                <a:cs typeface="Calibri" panose="020F0502020204030204" pitchFamily="34" charset="0"/>
              </a:rPr>
              <a:t>Dependable</a:t>
            </a:r>
            <a:endParaRPr lang="en-US" sz="13600" dirty="0"/>
          </a:p>
        </p:txBody>
      </p:sp>
    </p:spTree>
    <p:extLst>
      <p:ext uri="{BB962C8B-B14F-4D97-AF65-F5344CB8AC3E}">
        <p14:creationId xmlns:p14="http://schemas.microsoft.com/office/powerpoint/2010/main" val="305472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89164AC-111C-91A7-E986-AB4DC1BE1B7D}"/>
              </a:ext>
            </a:extLst>
          </p:cNvPr>
          <p:cNvSpPr>
            <a:spLocks noGrp="1"/>
          </p:cNvSpPr>
          <p:nvPr>
            <p:ph sz="half" idx="2"/>
          </p:nvPr>
        </p:nvSpPr>
        <p:spPr>
          <a:xfrm>
            <a:off x="325909" y="1569874"/>
            <a:ext cx="10215966" cy="4736331"/>
          </a:xfrm>
        </p:spPr>
        <p:txBody>
          <a:bodyPr>
            <a:normAutofit/>
          </a:bodyPr>
          <a:lstStyle/>
          <a:p>
            <a:pPr marL="0" indent="0">
              <a:buNone/>
            </a:pPr>
            <a:r>
              <a:rPr lang="en-US" sz="4400" b="1" dirty="0"/>
              <a:t>Updates to 2023 initiatives</a:t>
            </a:r>
          </a:p>
          <a:p>
            <a:pPr lvl="1"/>
            <a:r>
              <a:rPr lang="en-US" sz="3400" dirty="0"/>
              <a:t>New Phone System installed</a:t>
            </a:r>
          </a:p>
          <a:p>
            <a:pPr lvl="1"/>
            <a:r>
              <a:rPr lang="en-US" sz="3400" dirty="0"/>
              <a:t>Automation of VA compensation in Direct Access </a:t>
            </a:r>
          </a:p>
          <a:p>
            <a:pPr lvl="1"/>
            <a:r>
              <a:rPr lang="en-US" sz="3400" dirty="0"/>
              <a:t>Updated DA Logon</a:t>
            </a:r>
          </a:p>
          <a:p>
            <a:pPr lvl="1"/>
            <a:r>
              <a:rPr lang="en-US" sz="3400" dirty="0"/>
              <a:t>Increase Security Procedures</a:t>
            </a:r>
          </a:p>
          <a:p>
            <a:pPr lvl="1"/>
            <a:r>
              <a:rPr lang="en-US" sz="3400" dirty="0"/>
              <a:t>Tax Year 2024</a:t>
            </a:r>
          </a:p>
          <a:p>
            <a:pPr lvl="1"/>
            <a:endParaRPr lang="en-US" sz="3400" dirty="0"/>
          </a:p>
          <a:p>
            <a:endParaRPr lang="en-US" dirty="0"/>
          </a:p>
        </p:txBody>
      </p:sp>
      <p:sp>
        <p:nvSpPr>
          <p:cNvPr id="15" name="Title 1">
            <a:extLst>
              <a:ext uri="{FF2B5EF4-FFF2-40B4-BE49-F238E27FC236}">
                <a16:creationId xmlns:a16="http://schemas.microsoft.com/office/drawing/2014/main" id="{53600B75-72C1-BDB0-6C2E-307A1CE4C4A9}"/>
              </a:ext>
            </a:extLst>
          </p:cNvPr>
          <p:cNvSpPr txBox="1">
            <a:spLocks/>
          </p:cNvSpPr>
          <p:nvPr/>
        </p:nvSpPr>
        <p:spPr>
          <a:xfrm>
            <a:off x="1524000" y="762000"/>
            <a:ext cx="9144000" cy="609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5400" dirty="0">
                <a:solidFill>
                  <a:srgbClr val="0070C0"/>
                </a:solidFill>
              </a:rPr>
              <a:t>Year in Review</a:t>
            </a:r>
          </a:p>
        </p:txBody>
      </p:sp>
    </p:spTree>
    <p:extLst>
      <p:ext uri="{BB962C8B-B14F-4D97-AF65-F5344CB8AC3E}">
        <p14:creationId xmlns:p14="http://schemas.microsoft.com/office/powerpoint/2010/main" val="4143594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783" y="680913"/>
            <a:ext cx="9541565" cy="609600"/>
          </a:xfrm>
        </p:spPr>
        <p:txBody>
          <a:bodyPr>
            <a:noAutofit/>
          </a:bodyPr>
          <a:lstStyle/>
          <a:p>
            <a:pPr algn="ctr"/>
            <a:r>
              <a:rPr lang="en-US" sz="5400" dirty="0">
                <a:solidFill>
                  <a:srgbClr val="0070C0"/>
                </a:solidFill>
              </a:rPr>
              <a:t>Outstanding Example</a:t>
            </a:r>
            <a:endParaRPr lang="en-US" sz="5400" b="1" dirty="0">
              <a:solidFill>
                <a:srgbClr val="0070C0"/>
              </a:solidFill>
            </a:endParaRPr>
          </a:p>
        </p:txBody>
      </p:sp>
      <p:sp>
        <p:nvSpPr>
          <p:cNvPr id="6" name="Content Placeholder 6">
            <a:extLst>
              <a:ext uri="{FF2B5EF4-FFF2-40B4-BE49-F238E27FC236}">
                <a16:creationId xmlns:a16="http://schemas.microsoft.com/office/drawing/2014/main" id="{113472CE-543F-7489-D5B5-FC90C497496D}"/>
              </a:ext>
            </a:extLst>
          </p:cNvPr>
          <p:cNvSpPr>
            <a:spLocks noGrp="1"/>
          </p:cNvSpPr>
          <p:nvPr>
            <p:ph sz="half" idx="2"/>
          </p:nvPr>
        </p:nvSpPr>
        <p:spPr>
          <a:xfrm>
            <a:off x="226485" y="1593108"/>
            <a:ext cx="11877260" cy="4313706"/>
          </a:xfrm>
        </p:spPr>
        <p:txBody>
          <a:bodyPr>
            <a:normAutofit/>
          </a:bodyPr>
          <a:lstStyle/>
          <a:p>
            <a:pPr marL="0" indent="0">
              <a:buNone/>
            </a:pPr>
            <a:r>
              <a:rPr lang="en-US" sz="4400" b="1" dirty="0">
                <a:cs typeface="Calibri" panose="020F0502020204030204" pitchFamily="34" charset="0"/>
              </a:rPr>
              <a:t>2024 Tax Season</a:t>
            </a:r>
          </a:p>
          <a:p>
            <a:pPr lvl="1">
              <a:lnSpc>
                <a:spcPct val="110000"/>
              </a:lnSpc>
            </a:pPr>
            <a:r>
              <a:rPr lang="en-US" sz="3400" dirty="0"/>
              <a:t>Most Successful Tax Season </a:t>
            </a:r>
          </a:p>
          <a:p>
            <a:pPr lvl="1">
              <a:lnSpc>
                <a:spcPct val="110000"/>
              </a:lnSpc>
            </a:pPr>
            <a:r>
              <a:rPr lang="en-US" sz="3400" dirty="0"/>
              <a:t>Surged manpower internally</a:t>
            </a:r>
          </a:p>
          <a:p>
            <a:pPr lvl="1">
              <a:lnSpc>
                <a:spcPct val="110000"/>
              </a:lnSpc>
            </a:pPr>
            <a:r>
              <a:rPr lang="en-US" sz="3400" dirty="0"/>
              <a:t>Electronic vs. Paper replacement 1099Rs</a:t>
            </a:r>
          </a:p>
          <a:p>
            <a:pPr lvl="1">
              <a:lnSpc>
                <a:spcPct val="110000"/>
              </a:lnSpc>
            </a:pPr>
            <a:r>
              <a:rPr lang="en-US" sz="3400" dirty="0"/>
              <a:t>Wait time reduced to slightly over 3 mins</a:t>
            </a:r>
          </a:p>
          <a:p>
            <a:pPr lvl="1">
              <a:lnSpc>
                <a:spcPct val="110000"/>
              </a:lnSpc>
            </a:pPr>
            <a:r>
              <a:rPr lang="en-US" sz="3400" dirty="0"/>
              <a:t>Communication effort to update DA paid off</a:t>
            </a:r>
          </a:p>
          <a:p>
            <a:pPr lvl="1"/>
            <a:endParaRPr lang="en-US" dirty="0"/>
          </a:p>
        </p:txBody>
      </p:sp>
    </p:spTree>
    <p:extLst>
      <p:ext uri="{BB962C8B-B14F-4D97-AF65-F5344CB8AC3E}">
        <p14:creationId xmlns:p14="http://schemas.microsoft.com/office/powerpoint/2010/main" val="3584902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89164AC-111C-91A7-E986-AB4DC1BE1B7D}"/>
              </a:ext>
            </a:extLst>
          </p:cNvPr>
          <p:cNvSpPr>
            <a:spLocks noGrp="1"/>
          </p:cNvSpPr>
          <p:nvPr>
            <p:ph sz="half" idx="2"/>
          </p:nvPr>
        </p:nvSpPr>
        <p:spPr>
          <a:xfrm>
            <a:off x="216816" y="1658575"/>
            <a:ext cx="11975184" cy="4532017"/>
          </a:xfrm>
        </p:spPr>
        <p:txBody>
          <a:bodyPr>
            <a:normAutofit/>
          </a:bodyPr>
          <a:lstStyle/>
          <a:p>
            <a:pPr marL="0" lvl="0" indent="0">
              <a:lnSpc>
                <a:spcPct val="80000"/>
              </a:lnSpc>
              <a:buNone/>
            </a:pPr>
            <a:r>
              <a:rPr lang="en-US" sz="4400" b="1" dirty="0">
                <a:cs typeface="Calibri" panose="020F0502020204030204" pitchFamily="34" charset="0"/>
              </a:rPr>
              <a:t>Continued Improvements</a:t>
            </a:r>
          </a:p>
          <a:p>
            <a:pPr lvl="1">
              <a:lnSpc>
                <a:spcPct val="120000"/>
              </a:lnSpc>
            </a:pPr>
            <a:r>
              <a:rPr lang="en-US" sz="3400" dirty="0"/>
              <a:t>Automation in DA for VA Compensation</a:t>
            </a:r>
          </a:p>
          <a:p>
            <a:pPr lvl="1">
              <a:lnSpc>
                <a:spcPct val="120000"/>
              </a:lnSpc>
            </a:pPr>
            <a:r>
              <a:rPr lang="en-US" sz="3400" dirty="0"/>
              <a:t>Decrease processing time for deceased claims</a:t>
            </a:r>
          </a:p>
          <a:p>
            <a:pPr lvl="1">
              <a:lnSpc>
                <a:spcPct val="120000"/>
              </a:lnSpc>
            </a:pPr>
            <a:r>
              <a:rPr lang="en-US" sz="3400" dirty="0"/>
              <a:t>Increase automation of the RET-2 to RET-1 process</a:t>
            </a:r>
          </a:p>
          <a:p>
            <a:pPr lvl="1">
              <a:lnSpc>
                <a:spcPct val="120000"/>
              </a:lnSpc>
            </a:pPr>
            <a:r>
              <a:rPr lang="en-US" sz="3400" dirty="0"/>
              <a:t>Continued focus on improving outdated processes</a:t>
            </a:r>
          </a:p>
          <a:p>
            <a:pPr lvl="0"/>
            <a:endParaRPr lang="en-US" sz="3200"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
        <p:nvSpPr>
          <p:cNvPr id="15" name="Title 1">
            <a:extLst>
              <a:ext uri="{FF2B5EF4-FFF2-40B4-BE49-F238E27FC236}">
                <a16:creationId xmlns:a16="http://schemas.microsoft.com/office/drawing/2014/main" id="{53600B75-72C1-BDB0-6C2E-307A1CE4C4A9}"/>
              </a:ext>
            </a:extLst>
          </p:cNvPr>
          <p:cNvSpPr txBox="1">
            <a:spLocks/>
          </p:cNvSpPr>
          <p:nvPr/>
        </p:nvSpPr>
        <p:spPr>
          <a:xfrm>
            <a:off x="1524000" y="762000"/>
            <a:ext cx="9144000" cy="609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5400" dirty="0">
                <a:solidFill>
                  <a:srgbClr val="0070C0"/>
                </a:solidFill>
              </a:rPr>
              <a:t>Initiatives for 2024</a:t>
            </a:r>
          </a:p>
        </p:txBody>
      </p:sp>
    </p:spTree>
    <p:extLst>
      <p:ext uri="{BB962C8B-B14F-4D97-AF65-F5344CB8AC3E}">
        <p14:creationId xmlns:p14="http://schemas.microsoft.com/office/powerpoint/2010/main" val="4173551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89164AC-111C-91A7-E986-AB4DC1BE1B7D}"/>
              </a:ext>
            </a:extLst>
          </p:cNvPr>
          <p:cNvSpPr>
            <a:spLocks noGrp="1"/>
          </p:cNvSpPr>
          <p:nvPr>
            <p:ph sz="half" idx="2"/>
          </p:nvPr>
        </p:nvSpPr>
        <p:spPr>
          <a:xfrm>
            <a:off x="216816" y="1658575"/>
            <a:ext cx="11975184" cy="4532017"/>
          </a:xfrm>
        </p:spPr>
        <p:txBody>
          <a:bodyPr>
            <a:normAutofit/>
          </a:bodyPr>
          <a:lstStyle/>
          <a:p>
            <a:pPr marL="0" lvl="0" indent="0">
              <a:lnSpc>
                <a:spcPct val="80000"/>
              </a:lnSpc>
              <a:buNone/>
            </a:pPr>
            <a:r>
              <a:rPr lang="en-US" sz="4400" b="1" dirty="0">
                <a:cs typeface="Calibri" panose="020F0502020204030204" pitchFamily="34" charset="0"/>
              </a:rPr>
              <a:t>Self Service</a:t>
            </a:r>
          </a:p>
          <a:p>
            <a:pPr lvl="1">
              <a:lnSpc>
                <a:spcPct val="120000"/>
              </a:lnSpc>
            </a:pPr>
            <a:r>
              <a:rPr lang="en-US" sz="3400" dirty="0"/>
              <a:t>Many changes can be made instantaneously by member</a:t>
            </a:r>
          </a:p>
          <a:p>
            <a:pPr marL="0" indent="0">
              <a:lnSpc>
                <a:spcPct val="120000"/>
              </a:lnSpc>
              <a:buNone/>
            </a:pPr>
            <a:r>
              <a:rPr lang="en-US" sz="4400" b="1" dirty="0">
                <a:cs typeface="Calibri" panose="020F0502020204030204" pitchFamily="34" charset="0"/>
              </a:rPr>
              <a:t>Annual Account Review</a:t>
            </a:r>
          </a:p>
          <a:p>
            <a:pPr lvl="1">
              <a:lnSpc>
                <a:spcPct val="120000"/>
              </a:lnSpc>
            </a:pPr>
            <a:r>
              <a:rPr lang="en-US" sz="3400" dirty="0"/>
              <a:t>Personal and dependent information</a:t>
            </a:r>
          </a:p>
          <a:p>
            <a:pPr lvl="0"/>
            <a:endParaRPr lang="en-US" sz="3200"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
        <p:nvSpPr>
          <p:cNvPr id="15" name="Title 1">
            <a:extLst>
              <a:ext uri="{FF2B5EF4-FFF2-40B4-BE49-F238E27FC236}">
                <a16:creationId xmlns:a16="http://schemas.microsoft.com/office/drawing/2014/main" id="{53600B75-72C1-BDB0-6C2E-307A1CE4C4A9}"/>
              </a:ext>
            </a:extLst>
          </p:cNvPr>
          <p:cNvSpPr txBox="1">
            <a:spLocks/>
          </p:cNvSpPr>
          <p:nvPr/>
        </p:nvSpPr>
        <p:spPr>
          <a:xfrm>
            <a:off x="1524000" y="762000"/>
            <a:ext cx="9144000" cy="609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5400" dirty="0">
                <a:solidFill>
                  <a:srgbClr val="0070C0"/>
                </a:solidFill>
              </a:rPr>
              <a:t>PPC Asks</a:t>
            </a:r>
          </a:p>
        </p:txBody>
      </p:sp>
    </p:spTree>
    <p:extLst>
      <p:ext uri="{BB962C8B-B14F-4D97-AF65-F5344CB8AC3E}">
        <p14:creationId xmlns:p14="http://schemas.microsoft.com/office/powerpoint/2010/main" val="4026650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9500" y="680913"/>
            <a:ext cx="6589200" cy="609600"/>
          </a:xfrm>
        </p:spPr>
        <p:txBody>
          <a:bodyPr>
            <a:noAutofit/>
          </a:bodyPr>
          <a:lstStyle/>
          <a:p>
            <a:pPr algn="ctr"/>
            <a:r>
              <a:rPr lang="en-US" sz="5400" b="1" dirty="0">
                <a:solidFill>
                  <a:srgbClr val="0070C0"/>
                </a:solidFill>
              </a:rPr>
              <a:t>Questions</a:t>
            </a:r>
          </a:p>
        </p:txBody>
      </p:sp>
    </p:spTree>
    <p:extLst>
      <p:ext uri="{BB962C8B-B14F-4D97-AF65-F5344CB8AC3E}">
        <p14:creationId xmlns:p14="http://schemas.microsoft.com/office/powerpoint/2010/main" val="18778337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1914</TotalTime>
  <Words>536</Words>
  <Application>Microsoft Office PowerPoint</Application>
  <PresentationFormat>Widescreen</PresentationFormat>
  <Paragraphs>68</Paragraphs>
  <Slides>8</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Aptos</vt:lpstr>
      <vt:lpstr>Aptos Display</vt:lpstr>
      <vt:lpstr>Arial</vt:lpstr>
      <vt:lpstr>Calibri</vt:lpstr>
      <vt:lpstr>Office Theme</vt:lpstr>
      <vt:lpstr>Pay and Personnel Center</vt:lpstr>
      <vt:lpstr>Pay and Personnel Center</vt:lpstr>
      <vt:lpstr>Pay and Personnel Center</vt:lpstr>
      <vt:lpstr>PowerPoint Presentation</vt:lpstr>
      <vt:lpstr>Outstanding Example</vt:lpstr>
      <vt:lpstr>PowerPoint Presentation</vt:lpstr>
      <vt:lpstr>PowerPoint Presentation</vt:lpstr>
      <vt:lpstr>Questions</vt:lpstr>
    </vt:vector>
  </TitlesOfParts>
  <Company>United States Coast Guard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Pay and Personnel Center</dc:title>
  <dc:creator>Bacon, Jeffrey L CIV (USA)</dc:creator>
  <cp:lastModifiedBy>Hinds, Robert C CIV USCG COMDT (USA)</cp:lastModifiedBy>
  <cp:revision>4</cp:revision>
  <dcterms:created xsi:type="dcterms:W3CDTF">2024-07-31T03:07:50Z</dcterms:created>
  <dcterms:modified xsi:type="dcterms:W3CDTF">2024-08-06T12:04:09Z</dcterms:modified>
</cp:coreProperties>
</file>